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4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5AF603-0F15-4180-975E-699BF26039D0}" type="datetimeFigureOut">
              <a:rPr lang="ru-RU" smtClean="0"/>
              <a:t>27.02.2021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6524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AF603-0F15-4180-975E-699BF26039D0}" type="datetimeFigureOut">
              <a:rPr lang="ru-RU" smtClean="0"/>
              <a:t>27.02.2021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249573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AF603-0F15-4180-975E-699BF26039D0}" type="datetimeFigureOut">
              <a:rPr lang="ru-RU" smtClean="0"/>
              <a:t>27.02.2021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31815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AF603-0F15-4180-975E-699BF26039D0}" type="datetimeFigureOut">
              <a:rPr lang="ru-RU" smtClean="0"/>
              <a:t>27.02.2021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297186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5AF603-0F15-4180-975E-699BF26039D0}" type="datetimeFigureOut">
              <a:rPr lang="ru-RU" smtClean="0"/>
              <a:t>27.02.2021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91983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5AF603-0F15-4180-975E-699BF26039D0}" type="datetimeFigureOut">
              <a:rPr lang="ru-RU" smtClean="0"/>
              <a:t>27.02.2021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418619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5AF603-0F15-4180-975E-699BF26039D0}" type="datetimeFigureOut">
              <a:rPr lang="ru-RU" smtClean="0"/>
              <a:t>27.02.2021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42497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5AF603-0F15-4180-975E-699BF26039D0}" type="datetimeFigureOut">
              <a:rPr lang="ru-RU" smtClean="0"/>
              <a:t>27.02.2021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249604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5AF603-0F15-4180-975E-699BF26039D0}" type="datetimeFigureOut">
              <a:rPr lang="ru-RU" smtClean="0"/>
              <a:t>27.02.2021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231292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5AF603-0F15-4180-975E-699BF26039D0}" type="datetimeFigureOut">
              <a:rPr lang="ru-RU" smtClean="0"/>
              <a:t>27.02.2021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246232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5AF603-0F15-4180-975E-699BF26039D0}" type="datetimeFigureOut">
              <a:rPr lang="ru-RU" smtClean="0"/>
              <a:t>27.02.2021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30C17-9CB8-4376-8AC0-C868BB26345C}" type="slidenum">
              <a:rPr lang="ru-RU" smtClean="0"/>
              <a:t>‹#›</a:t>
            </a:fld>
            <a:endParaRPr lang="ru-RU"/>
          </a:p>
        </p:txBody>
      </p:sp>
    </p:spTree>
    <p:extLst>
      <p:ext uri="{BB962C8B-B14F-4D97-AF65-F5344CB8AC3E}">
        <p14:creationId xmlns:p14="http://schemas.microsoft.com/office/powerpoint/2010/main" val="11899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AF603-0F15-4180-975E-699BF26039D0}" type="datetimeFigureOut">
              <a:rPr lang="ru-RU" smtClean="0"/>
              <a:t>27.02.2021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30C17-9CB8-4376-8AC0-C868BB26345C}" type="slidenum">
              <a:rPr lang="ru-RU" smtClean="0"/>
              <a:t>‹#›</a:t>
            </a:fld>
            <a:endParaRPr lang="ru-RU"/>
          </a:p>
        </p:txBody>
      </p:sp>
    </p:spTree>
    <p:extLst>
      <p:ext uri="{BB962C8B-B14F-4D97-AF65-F5344CB8AC3E}">
        <p14:creationId xmlns:p14="http://schemas.microsoft.com/office/powerpoint/2010/main" val="256349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0"/>
            <a:ext cx="8784976" cy="2016224"/>
          </a:xfrm>
        </p:spPr>
        <p:txBody>
          <a:bodyPr>
            <a:normAutofit/>
          </a:bodyPr>
          <a:lstStyle/>
          <a:p>
            <a:r>
              <a:rPr lang="ru-RU" sz="1400" b="1" kern="0" dirty="0" smtClean="0">
                <a:effectLst/>
                <a:latin typeface="Times New Roman"/>
                <a:ea typeface="Times New Roman"/>
              </a:rPr>
              <a:t>ФЕДЕРАЛЬНОЕ АГЕНТСТВО ЖЕЛЕЗНОДОРОЖНОГО ТРАНСПОРТА</a:t>
            </a:r>
            <a:r>
              <a:rPr lang="ru-RU" sz="2400" b="1" kern="0" dirty="0" smtClean="0">
                <a:effectLst/>
                <a:latin typeface="Times New Roman"/>
                <a:ea typeface="Times New Roman"/>
              </a:rPr>
              <a:t/>
            </a:r>
            <a:br>
              <a:rPr lang="ru-RU" sz="2400" b="1" kern="0" dirty="0" smtClean="0">
                <a:effectLst/>
                <a:latin typeface="Times New Roman"/>
                <a:ea typeface="Times New Roman"/>
              </a:rPr>
            </a:br>
            <a:r>
              <a:rPr lang="ru-RU" sz="1400" b="1" kern="0" dirty="0" smtClean="0">
                <a:effectLst/>
                <a:latin typeface="Times New Roman"/>
                <a:ea typeface="Times New Roman"/>
              </a:rPr>
              <a:t>Федеральное государственное бюджетное образовательное учреждение</a:t>
            </a:r>
            <a:r>
              <a:rPr lang="ru-RU" sz="2400" b="1" kern="0" dirty="0" smtClean="0">
                <a:effectLst/>
                <a:latin typeface="Times New Roman"/>
                <a:ea typeface="Times New Roman"/>
              </a:rPr>
              <a:t/>
            </a:r>
            <a:br>
              <a:rPr lang="ru-RU" sz="2400" b="1" kern="0" dirty="0" smtClean="0">
                <a:effectLst/>
                <a:latin typeface="Times New Roman"/>
                <a:ea typeface="Times New Roman"/>
              </a:rPr>
            </a:br>
            <a:r>
              <a:rPr lang="ru-RU" sz="1400" b="1" kern="0" dirty="0" smtClean="0">
                <a:effectLst/>
                <a:latin typeface="Times New Roman"/>
                <a:ea typeface="Times New Roman"/>
              </a:rPr>
              <a:t>высшего образования</a:t>
            </a:r>
            <a:r>
              <a:rPr lang="ru-RU" sz="2400" b="1" kern="0" dirty="0" smtClean="0">
                <a:effectLst/>
                <a:latin typeface="Times New Roman"/>
                <a:ea typeface="Times New Roman"/>
              </a:rPr>
              <a:t/>
            </a:r>
            <a:br>
              <a:rPr lang="ru-RU" sz="2400" b="1" kern="0" dirty="0" smtClean="0">
                <a:effectLst/>
                <a:latin typeface="Times New Roman"/>
                <a:ea typeface="Times New Roman"/>
              </a:rPr>
            </a:br>
            <a:r>
              <a:rPr lang="ru-RU" sz="1400" b="1" kern="0" dirty="0" smtClean="0">
                <a:effectLst/>
                <a:latin typeface="Times New Roman"/>
                <a:ea typeface="Times New Roman"/>
              </a:rPr>
              <a:t>«Петербургский государственный университет путей сообщения</a:t>
            </a:r>
            <a:r>
              <a:rPr lang="ru-RU" sz="2400" b="1" kern="0" dirty="0" smtClean="0">
                <a:effectLst/>
                <a:latin typeface="Times New Roman"/>
                <a:ea typeface="Times New Roman"/>
              </a:rPr>
              <a:t/>
            </a:r>
            <a:br>
              <a:rPr lang="ru-RU" sz="2400" b="1" kern="0" dirty="0" smtClean="0">
                <a:effectLst/>
                <a:latin typeface="Times New Roman"/>
                <a:ea typeface="Times New Roman"/>
              </a:rPr>
            </a:br>
            <a:r>
              <a:rPr lang="ru-RU" sz="1400" b="1" kern="0" dirty="0" smtClean="0">
                <a:effectLst/>
                <a:latin typeface="Times New Roman"/>
                <a:ea typeface="Times New Roman"/>
              </a:rPr>
              <a:t>Императора Александра </a:t>
            </a:r>
            <a:r>
              <a:rPr lang="en-US" sz="1400" b="1" kern="0" dirty="0" smtClean="0">
                <a:effectLst/>
                <a:latin typeface="Times New Roman"/>
                <a:ea typeface="Times New Roman"/>
              </a:rPr>
              <a:t>I</a:t>
            </a:r>
            <a:r>
              <a:rPr lang="ru-RU" sz="1400" b="1" kern="0" dirty="0" smtClean="0">
                <a:effectLst/>
                <a:latin typeface="Times New Roman"/>
                <a:ea typeface="Times New Roman"/>
              </a:rPr>
              <a:t>»</a:t>
            </a:r>
            <a:r>
              <a:rPr lang="ru-RU" sz="2400" b="1" kern="0" dirty="0" smtClean="0">
                <a:effectLst/>
                <a:latin typeface="Times New Roman"/>
                <a:ea typeface="Times New Roman"/>
              </a:rPr>
              <a:t/>
            </a:r>
            <a:br>
              <a:rPr lang="ru-RU" sz="2400" b="1" kern="0" dirty="0" smtClean="0">
                <a:effectLst/>
                <a:latin typeface="Times New Roman"/>
                <a:ea typeface="Times New Roman"/>
              </a:rPr>
            </a:br>
            <a:r>
              <a:rPr lang="ru-RU" sz="1400" b="1" kern="0" dirty="0" smtClean="0">
                <a:effectLst/>
                <a:latin typeface="Times New Roman"/>
                <a:ea typeface="Times New Roman"/>
              </a:rPr>
              <a:t>(ФГБОУ ВО ПГУПС)</a:t>
            </a:r>
            <a:r>
              <a:rPr lang="ru-RU" sz="2400" b="1" kern="0" dirty="0" smtClean="0">
                <a:effectLst/>
                <a:latin typeface="Times New Roman"/>
                <a:ea typeface="Times New Roman"/>
              </a:rPr>
              <a:t/>
            </a:r>
            <a:br>
              <a:rPr lang="ru-RU" sz="2400" b="1" kern="0" dirty="0" smtClean="0">
                <a:effectLst/>
                <a:latin typeface="Times New Roman"/>
                <a:ea typeface="Times New Roman"/>
              </a:rPr>
            </a:br>
            <a:r>
              <a:rPr lang="ru-RU" sz="1400" b="1" kern="0" dirty="0" smtClean="0">
                <a:effectLst/>
                <a:latin typeface="Times New Roman"/>
                <a:ea typeface="Times New Roman"/>
              </a:rPr>
              <a:t> </a:t>
            </a:r>
            <a:r>
              <a:rPr lang="ru-RU" sz="2400" b="1" kern="0" dirty="0" smtClean="0">
                <a:effectLst/>
                <a:latin typeface="Times New Roman"/>
                <a:ea typeface="Times New Roman"/>
              </a:rPr>
              <a:t/>
            </a:r>
            <a:br>
              <a:rPr lang="ru-RU" sz="2400" b="1" kern="0" dirty="0" smtClean="0">
                <a:effectLst/>
                <a:latin typeface="Times New Roman"/>
                <a:ea typeface="Times New Roman"/>
              </a:rPr>
            </a:br>
            <a:r>
              <a:rPr lang="ru-RU" sz="1400" b="1" dirty="0" smtClean="0">
                <a:effectLst/>
                <a:latin typeface="Times New Roman"/>
                <a:ea typeface="Calibri"/>
                <a:cs typeface="Times New Roman"/>
              </a:rPr>
              <a:t>Калужский филиал ПГУПС</a:t>
            </a:r>
            <a:endParaRPr lang="ru-RU" sz="4800" dirty="0"/>
          </a:p>
        </p:txBody>
      </p:sp>
      <p:sp>
        <p:nvSpPr>
          <p:cNvPr id="4" name="Подзаголовок 3"/>
          <p:cNvSpPr>
            <a:spLocks noGrp="1"/>
          </p:cNvSpPr>
          <p:nvPr>
            <p:ph type="subTitle" idx="1"/>
          </p:nvPr>
        </p:nvSpPr>
        <p:spPr/>
        <p:txBody>
          <a:bodyPr/>
          <a:lstStyle/>
          <a:p>
            <a:endParaRPr lang="ru-RU"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25482"/>
            <a:ext cx="6580656" cy="438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84" y="116632"/>
            <a:ext cx="158417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94096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37" y="3830909"/>
            <a:ext cx="9036496" cy="2031325"/>
          </a:xfrm>
          <a:prstGeom prst="rect">
            <a:avLst/>
          </a:prstGeom>
          <a:noFill/>
        </p:spPr>
        <p:txBody>
          <a:bodyPr wrap="square" rtlCol="0">
            <a:spAutoFit/>
          </a:bodyPr>
          <a:lstStyle/>
          <a:p>
            <a:r>
              <a:rPr lang="ru-RU" b="0" i="0" dirty="0" smtClean="0">
                <a:solidFill>
                  <a:srgbClr val="000000"/>
                </a:solidFill>
                <a:effectLst/>
                <a:latin typeface="Times New Roman"/>
              </a:rPr>
              <a:t>В связи с действиями мероприятий, направленных на предотвращение распространения новой </a:t>
            </a:r>
            <a:r>
              <a:rPr lang="ru-RU" b="0" i="0" dirty="0" err="1" smtClean="0">
                <a:solidFill>
                  <a:srgbClr val="000000"/>
                </a:solidFill>
                <a:effectLst/>
                <a:latin typeface="Times New Roman"/>
              </a:rPr>
              <a:t>коронавирусной</a:t>
            </a:r>
            <a:r>
              <a:rPr lang="ru-RU" b="0" i="0" dirty="0" smtClean="0">
                <a:solidFill>
                  <a:srgbClr val="000000"/>
                </a:solidFill>
                <a:effectLst/>
                <a:latin typeface="Times New Roman"/>
              </a:rPr>
              <a:t> инфекции (COVID-19) </a:t>
            </a:r>
            <a:r>
              <a:rPr lang="ru-RU" b="0" i="0" u="sng" dirty="0" smtClean="0">
                <a:solidFill>
                  <a:srgbClr val="000000"/>
                </a:solidFill>
                <a:effectLst/>
                <a:latin typeface="Times New Roman"/>
              </a:rPr>
              <a:t>подать документы можно следующими способами</a:t>
            </a:r>
            <a:r>
              <a:rPr lang="ru-RU" b="0" i="0" dirty="0" smtClean="0">
                <a:solidFill>
                  <a:srgbClr val="000000"/>
                </a:solidFill>
                <a:effectLst/>
                <a:latin typeface="Times New Roman"/>
              </a:rPr>
              <a:t>:</a:t>
            </a:r>
          </a:p>
          <a:p>
            <a:r>
              <a:rPr lang="ru-RU" b="0" i="0" dirty="0" smtClean="0">
                <a:solidFill>
                  <a:srgbClr val="000000"/>
                </a:solidFill>
                <a:effectLst/>
                <a:latin typeface="Times New Roman"/>
              </a:rPr>
              <a:t>— лично в образовательную организацию;</a:t>
            </a:r>
          </a:p>
          <a:p>
            <a:r>
              <a:rPr lang="ru-RU" b="0" i="0" dirty="0" smtClean="0">
                <a:solidFill>
                  <a:srgbClr val="000000"/>
                </a:solidFill>
                <a:effectLst/>
                <a:latin typeface="Times New Roman"/>
              </a:rPr>
              <a:t>— через операторов почтовой связи общего пользования;</a:t>
            </a:r>
          </a:p>
          <a:p>
            <a:r>
              <a:rPr lang="ru-RU" b="0" i="0" dirty="0" smtClean="0">
                <a:solidFill>
                  <a:srgbClr val="000000"/>
                </a:solidFill>
                <a:effectLst/>
                <a:latin typeface="Times New Roman"/>
              </a:rPr>
              <a:t>— в электронной форме посредством электронной почты приемной комиссии (priem.kfpgups@mail.ru).</a:t>
            </a:r>
            <a:endParaRPr lang="ru-RU" b="0" i="0" dirty="0">
              <a:solidFill>
                <a:srgbClr val="000000"/>
              </a:solidFill>
              <a:effectLst/>
              <a:latin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1" y="188640"/>
            <a:ext cx="5760643" cy="354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2160" y="188640"/>
            <a:ext cx="3131840" cy="3416320"/>
          </a:xfrm>
          <a:prstGeom prst="rect">
            <a:avLst/>
          </a:prstGeom>
          <a:noFill/>
        </p:spPr>
        <p:txBody>
          <a:bodyPr wrap="square" rtlCol="0">
            <a:spAutoFit/>
          </a:bodyPr>
          <a:lstStyle/>
          <a:p>
            <a:pPr lvl="0"/>
            <a:r>
              <a:rPr lang="ru-RU" dirty="0">
                <a:solidFill>
                  <a:srgbClr val="000000"/>
                </a:solidFill>
                <a:latin typeface="Times New Roman"/>
              </a:rPr>
              <a:t>Приемная комиссия Калужского филиала ПГУПС находится по адресу: </a:t>
            </a:r>
            <a:r>
              <a:rPr lang="ru-RU" b="1" dirty="0">
                <a:solidFill>
                  <a:srgbClr val="000000"/>
                </a:solidFill>
                <a:latin typeface="Times New Roman"/>
              </a:rPr>
              <a:t>248000 г. Калуга, ул. </a:t>
            </a:r>
            <a:r>
              <a:rPr lang="ru-RU" b="1" dirty="0" err="1">
                <a:solidFill>
                  <a:srgbClr val="000000"/>
                </a:solidFill>
                <a:latin typeface="Times New Roman"/>
              </a:rPr>
              <a:t>Вилонова</a:t>
            </a:r>
            <a:r>
              <a:rPr lang="ru-RU" b="1" dirty="0">
                <a:solidFill>
                  <a:srgbClr val="000000"/>
                </a:solidFill>
                <a:latin typeface="Times New Roman"/>
              </a:rPr>
              <a:t>, д.10</a:t>
            </a:r>
          </a:p>
          <a:p>
            <a:pPr lvl="0"/>
            <a:r>
              <a:rPr lang="ru-RU" b="1" i="1" u="sng" dirty="0">
                <a:solidFill>
                  <a:srgbClr val="000000"/>
                </a:solidFill>
                <a:latin typeface="Times New Roman"/>
              </a:rPr>
              <a:t>тел. (4842) 57-11-21</a:t>
            </a:r>
          </a:p>
          <a:p>
            <a:pPr lvl="0"/>
            <a:r>
              <a:rPr lang="ru-RU" b="1" dirty="0">
                <a:solidFill>
                  <a:srgbClr val="FF0000"/>
                </a:solidFill>
                <a:latin typeface="Times New Roman"/>
              </a:rPr>
              <a:t>Режим работы:</a:t>
            </a:r>
          </a:p>
          <a:p>
            <a:pPr lvl="0"/>
            <a:r>
              <a:rPr lang="ru-RU" b="1" dirty="0">
                <a:solidFill>
                  <a:srgbClr val="FF0000"/>
                </a:solidFill>
                <a:latin typeface="Times New Roman"/>
              </a:rPr>
              <a:t>понедельник — пятница 9.30 — 17.00</a:t>
            </a:r>
          </a:p>
          <a:p>
            <a:pPr lvl="0"/>
            <a:r>
              <a:rPr lang="ru-RU" b="1" dirty="0">
                <a:solidFill>
                  <a:srgbClr val="FF0000"/>
                </a:solidFill>
                <a:latin typeface="Times New Roman"/>
              </a:rPr>
              <a:t>суббота 9.30 — 13.00</a:t>
            </a:r>
          </a:p>
          <a:p>
            <a:pPr lvl="0"/>
            <a:r>
              <a:rPr lang="ru-RU" b="1" dirty="0">
                <a:solidFill>
                  <a:srgbClr val="FF0000"/>
                </a:solidFill>
                <a:latin typeface="Times New Roman"/>
              </a:rPr>
              <a:t>воскресенье — выходной.</a:t>
            </a:r>
          </a:p>
          <a:p>
            <a:pPr lvl="0"/>
            <a:r>
              <a:rPr lang="ru-RU" u="sng" dirty="0">
                <a:solidFill>
                  <a:srgbClr val="000000"/>
                </a:solidFill>
                <a:latin typeface="Times New Roman"/>
              </a:rPr>
              <a:t>Приемная комиссия работает с 14 июня 2021 года.</a:t>
            </a:r>
          </a:p>
        </p:txBody>
      </p:sp>
    </p:spTree>
    <p:extLst>
      <p:ext uri="{BB962C8B-B14F-4D97-AF65-F5344CB8AC3E}">
        <p14:creationId xmlns:p14="http://schemas.microsoft.com/office/powerpoint/2010/main" val="150905548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24166920"/>
              </p:ext>
            </p:extLst>
          </p:nvPr>
        </p:nvGraphicFramePr>
        <p:xfrm>
          <a:off x="179511" y="897328"/>
          <a:ext cx="8937960" cy="5844040"/>
        </p:xfrm>
        <a:graphic>
          <a:graphicData uri="http://schemas.openxmlformats.org/drawingml/2006/table">
            <a:tbl>
              <a:tblPr firstRow="1" firstCol="1" bandRow="1"/>
              <a:tblGrid>
                <a:gridCol w="4680520">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233104">
                  <a:extLst>
                    <a:ext uri="{9D8B030D-6E8A-4147-A177-3AD203B41FA5}">
                      <a16:colId xmlns:a16="http://schemas.microsoft.com/office/drawing/2014/main" xmlns="" val="20003"/>
                    </a:ext>
                  </a:extLst>
                </a:gridCol>
              </a:tblGrid>
              <a:tr h="626304">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Специальность</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Bef>
                          <a:spcPts val="750"/>
                        </a:spcBef>
                        <a:spcAft>
                          <a:spcPts val="750"/>
                        </a:spcAft>
                      </a:pPr>
                      <a:r>
                        <a:rPr lang="ru-RU" sz="1400" b="1">
                          <a:effectLst/>
                          <a:latin typeface="Times New Roman"/>
                          <a:ea typeface="Times New Roman"/>
                          <a:cs typeface="Times New Roman"/>
                        </a:rPr>
                        <a:t>Количество бюджетных мест</a:t>
                      </a:r>
                      <a:endParaRPr lang="ru-RU" sz="1400" b="1">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Bef>
                          <a:spcPts val="750"/>
                        </a:spcBef>
                        <a:spcAft>
                          <a:spcPts val="750"/>
                        </a:spcAft>
                      </a:pPr>
                      <a:r>
                        <a:rPr lang="ru-RU" sz="1400" b="1">
                          <a:effectLst/>
                          <a:latin typeface="Times New Roman"/>
                          <a:ea typeface="Times New Roman"/>
                          <a:cs typeface="Times New Roman"/>
                        </a:rPr>
                        <a:t>В т.ч. целевые места</a:t>
                      </a:r>
                      <a:endParaRPr lang="ru-RU" sz="1400" b="1">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Количество платных мест</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08532">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(13.02.07) Электроснабжение (по отраслям) (на базе 9 класса)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35</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a:effectLst/>
                          <a:latin typeface="Times New Roman"/>
                          <a:ea typeface="Times New Roman"/>
                          <a:cs typeface="Times New Roman"/>
                        </a:rPr>
                        <a:t>—</a:t>
                      </a:r>
                      <a:endParaRPr lang="ru-RU" sz="1400" b="1">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15</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49715">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(23.02.06) Техническая эксплуатация подвижного состава железных дорог: — Локомотивы (ЭПС, тепловозы) (на базе 9 класса)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35</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a:effectLst/>
                          <a:latin typeface="Times New Roman"/>
                          <a:ea typeface="Times New Roman"/>
                          <a:cs typeface="Times New Roman"/>
                        </a:rPr>
                        <a:t>25</a:t>
                      </a:r>
                      <a:endParaRPr lang="ru-RU" sz="1400" b="1">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64629">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(23.02.04) Техническая эксплуатация подъемно-транспортных, строительных, дорожных машин и оборудования (по отраслям) (на базе 9 класса)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40</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10</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08532">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(23.02.01) Организация перевозок и управление на транспорте (по видам) (на базе 9 класса)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20</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5</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56266">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(23.02.01) Организация перевозок и управление на транспорте (по видам) (на базе 11 класса)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25</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86028">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(27.02.03) Автоматика и телемеханика на транспорте (железнодорожном транспорте) (на базе 9 класса)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a:effectLst/>
                          <a:latin typeface="Times New Roman"/>
                          <a:ea typeface="Times New Roman"/>
                          <a:cs typeface="Times New Roman"/>
                        </a:rPr>
                        <a:t>15</a:t>
                      </a:r>
                      <a:endParaRPr lang="ru-RU" sz="1400" b="1">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10</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644034">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(08.02.10) Строительство железных дорог, путь и путевое хозяйство (на базе 9 класса)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a:effectLst/>
                          <a:latin typeface="Times New Roman"/>
                          <a:ea typeface="Times New Roman"/>
                          <a:cs typeface="Times New Roman"/>
                        </a:rPr>
                        <a:t>20</a:t>
                      </a:r>
                      <a:endParaRPr lang="ru-RU" sz="1400" b="1">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effectLst/>
                          <a:latin typeface="Times New Roman"/>
                          <a:ea typeface="Times New Roman"/>
                          <a:cs typeface="Times New Roman"/>
                        </a:rPr>
                        <a:t>5</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Rectangle 1"/>
          <p:cNvSpPr>
            <a:spLocks noChangeArrowheads="1"/>
          </p:cNvSpPr>
          <p:nvPr/>
        </p:nvSpPr>
        <p:spPr bwMode="auto">
          <a:xfrm>
            <a:off x="0" y="-87558"/>
            <a:ext cx="9117473"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1"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Times New Roman" pitchFamily="18" charset="0"/>
              </a:rPr>
              <a:t>План приема на 2021/2022 </a:t>
            </a:r>
            <a:r>
              <a:rPr kumimoji="0" lang="ru-RU" altLang="ru-RU" sz="2000" b="1" i="1" strike="noStrike" cap="none" normalizeH="0" baseline="0" dirty="0" err="1" smtClean="0">
                <a:ln>
                  <a:noFill/>
                </a:ln>
                <a:solidFill>
                  <a:schemeClr val="tx1">
                    <a:lumMod val="95000"/>
                    <a:lumOff val="5000"/>
                  </a:schemeClr>
                </a:solidFill>
                <a:effectLst/>
                <a:latin typeface="Calibri" pitchFamily="34" charset="0"/>
                <a:ea typeface="Times New Roman" pitchFamily="18" charset="0"/>
                <a:cs typeface="Times New Roman" pitchFamily="18" charset="0"/>
              </a:rPr>
              <a:t>уч.год</a:t>
            </a:r>
            <a:r>
              <a:rPr kumimoji="0" lang="ru-RU" altLang="ru-RU" sz="2000" b="1" i="1"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Times New Roman" pitchFamily="18" charset="0"/>
              </a:rPr>
              <a:t> в  Калужский  филиал ПГУПС.</a:t>
            </a:r>
            <a:endParaRPr kumimoji="0" lang="ru-RU" altLang="ru-RU" sz="2000" b="1" i="1"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1"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Times New Roman" pitchFamily="18" charset="0"/>
              </a:rPr>
              <a:t>Очное отделение для поступающих на 1 курс.</a:t>
            </a:r>
            <a:endParaRPr kumimoji="0" lang="ru-RU" altLang="ru-RU" sz="2000" b="1" i="1"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4932988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87558"/>
            <a:ext cx="9117473"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1"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Times New Roman" pitchFamily="18" charset="0"/>
              </a:rPr>
              <a:t>План приема на 2021/2022 </a:t>
            </a:r>
            <a:r>
              <a:rPr kumimoji="0" lang="ru-RU" altLang="ru-RU" sz="2000" b="1" i="1" strike="noStrike" cap="none" normalizeH="0" baseline="0" dirty="0" err="1" smtClean="0">
                <a:ln>
                  <a:noFill/>
                </a:ln>
                <a:solidFill>
                  <a:schemeClr val="tx1">
                    <a:lumMod val="95000"/>
                    <a:lumOff val="5000"/>
                  </a:schemeClr>
                </a:solidFill>
                <a:effectLst/>
                <a:latin typeface="Calibri" pitchFamily="34" charset="0"/>
                <a:ea typeface="Times New Roman" pitchFamily="18" charset="0"/>
                <a:cs typeface="Times New Roman" pitchFamily="18" charset="0"/>
              </a:rPr>
              <a:t>уч.год</a:t>
            </a:r>
            <a:r>
              <a:rPr kumimoji="0" lang="ru-RU" altLang="ru-RU" sz="2000" b="1" i="1"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Times New Roman" pitchFamily="18" charset="0"/>
              </a:rPr>
              <a:t> в  Калужский  филиал ПГУПС.</a:t>
            </a:r>
            <a:endParaRPr kumimoji="0" lang="ru-RU" altLang="ru-RU" sz="2000" b="1" i="1"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altLang="ru-RU" sz="2000" b="1" i="1" dirty="0" err="1" smtClean="0">
                <a:solidFill>
                  <a:schemeClr val="tx1">
                    <a:lumMod val="95000"/>
                    <a:lumOff val="5000"/>
                  </a:schemeClr>
                </a:solidFill>
                <a:latin typeface="Calibri" pitchFamily="34" charset="0"/>
                <a:ea typeface="Times New Roman" pitchFamily="18" charset="0"/>
                <a:cs typeface="Times New Roman" pitchFamily="18" charset="0"/>
              </a:rPr>
              <a:t>За</a:t>
            </a:r>
            <a:r>
              <a:rPr kumimoji="0" lang="ru-RU" altLang="ru-RU" sz="2000" b="1" i="1" strike="noStrike" cap="none" normalizeH="0" baseline="0" dirty="0" err="1" smtClean="0">
                <a:ln>
                  <a:noFill/>
                </a:ln>
                <a:solidFill>
                  <a:schemeClr val="tx1">
                    <a:lumMod val="95000"/>
                    <a:lumOff val="5000"/>
                  </a:schemeClr>
                </a:solidFill>
                <a:effectLst/>
                <a:latin typeface="Calibri" pitchFamily="34" charset="0"/>
                <a:ea typeface="Times New Roman" pitchFamily="18" charset="0"/>
                <a:cs typeface="Times New Roman" pitchFamily="18" charset="0"/>
              </a:rPr>
              <a:t>чное</a:t>
            </a:r>
            <a:r>
              <a:rPr kumimoji="0" lang="ru-RU" altLang="ru-RU" sz="2000" b="1" i="1"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Times New Roman" pitchFamily="18" charset="0"/>
              </a:rPr>
              <a:t> отделение для поступающих на 1 курс.</a:t>
            </a:r>
            <a:endParaRPr kumimoji="0" lang="ru-RU" altLang="ru-RU" sz="2000" b="1" i="1"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11868887"/>
              </p:ext>
            </p:extLst>
          </p:nvPr>
        </p:nvGraphicFramePr>
        <p:xfrm>
          <a:off x="107503" y="897328"/>
          <a:ext cx="8856985" cy="2963720"/>
        </p:xfrm>
        <a:graphic>
          <a:graphicData uri="http://schemas.openxmlformats.org/drawingml/2006/table">
            <a:tbl>
              <a:tblPr firstRow="1" firstCol="1" bandRow="1"/>
              <a:tblGrid>
                <a:gridCol w="475252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080121">
                  <a:extLst>
                    <a:ext uri="{9D8B030D-6E8A-4147-A177-3AD203B41FA5}">
                      <a16:colId xmlns:a16="http://schemas.microsoft.com/office/drawing/2014/main" xmlns="" val="20003"/>
                    </a:ext>
                  </a:extLst>
                </a:gridCol>
              </a:tblGrid>
              <a:tr h="537928">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Специальность</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Bef>
                          <a:spcPts val="750"/>
                        </a:spcBef>
                        <a:spcAft>
                          <a:spcPts val="750"/>
                        </a:spcAft>
                      </a:pPr>
                      <a:r>
                        <a:rPr lang="ru-RU" sz="1400" b="1">
                          <a:effectLst/>
                          <a:latin typeface="Times New Roman"/>
                          <a:ea typeface="Times New Roman"/>
                          <a:cs typeface="Times New Roman"/>
                        </a:rPr>
                        <a:t>Количество бюджетных мест</a:t>
                      </a:r>
                      <a:endParaRPr lang="ru-RU" sz="1400" b="1">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В </a:t>
                      </a:r>
                      <a:r>
                        <a:rPr lang="ru-RU" sz="1400" b="1" dirty="0" err="1">
                          <a:effectLst/>
                          <a:latin typeface="Times New Roman"/>
                          <a:ea typeface="Times New Roman"/>
                          <a:cs typeface="Times New Roman"/>
                        </a:rPr>
                        <a:t>т.ч</a:t>
                      </a:r>
                      <a:r>
                        <a:rPr lang="ru-RU" sz="1400" b="1" dirty="0">
                          <a:effectLst/>
                          <a:latin typeface="Times New Roman"/>
                          <a:ea typeface="Times New Roman"/>
                          <a:cs typeface="Times New Roman"/>
                        </a:rPr>
                        <a:t>. целевые места</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Bef>
                          <a:spcPts val="750"/>
                        </a:spcBef>
                        <a:spcAft>
                          <a:spcPts val="750"/>
                        </a:spcAft>
                      </a:pPr>
                      <a:r>
                        <a:rPr lang="ru-RU" sz="1400" b="1" dirty="0">
                          <a:effectLst/>
                          <a:latin typeface="Times New Roman"/>
                          <a:ea typeface="Times New Roman"/>
                          <a:cs typeface="Times New Roman"/>
                        </a:rPr>
                        <a:t>Количество платных мест</a:t>
                      </a:r>
                      <a:endParaRPr lang="ru-RU"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83648">
                <a:tc>
                  <a:txBody>
                    <a:bodyPr/>
                    <a:lstStyle/>
                    <a:p>
                      <a:pPr algn="just">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Times New Roman"/>
                        </a:rPr>
                        <a:t>(23.02.06) Техническая эксплуатация подвижного состава железных дорог: — Локомотивы (ЭПС, тепловозы) (на базе 11 класса)</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Calibri"/>
                          <a:cs typeface="Times New Roman"/>
                        </a:rPr>
                        <a:t>15</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a:solidFill>
                            <a:schemeClr val="tx1">
                              <a:lumMod val="95000"/>
                              <a:lumOff val="5000"/>
                            </a:schemeClr>
                          </a:solidFill>
                          <a:effectLst/>
                          <a:latin typeface="Times New Roman"/>
                          <a:ea typeface="Times New Roman"/>
                          <a:cs typeface="Times New Roman"/>
                        </a:rPr>
                        <a:t>—</a:t>
                      </a:r>
                      <a:endParaRPr lang="ru-RU" sz="1400" b="1">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Times New Roman"/>
                          <a:cs typeface="Times New Roman"/>
                        </a:rPr>
                        <a:t>10</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00404">
                <a:tc>
                  <a:txBody>
                    <a:bodyPr/>
                    <a:lstStyle/>
                    <a:p>
                      <a:pPr algn="just">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Times New Roman"/>
                        </a:rPr>
                        <a:t>(23.02.04) Техническая эксплуатация подъемно-транспортных, строительных, дорожных машин и оборудования (по отраслям) (на базе 11 класса)</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Calibri"/>
                          <a:cs typeface="Times New Roman"/>
                        </a:rPr>
                        <a:t>-</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solidFill>
                            <a:schemeClr val="tx1">
                              <a:lumMod val="95000"/>
                              <a:lumOff val="5000"/>
                            </a:schemeClr>
                          </a:solidFill>
                          <a:effectLst/>
                          <a:latin typeface="Times New Roman"/>
                          <a:ea typeface="Times New Roman"/>
                          <a:cs typeface="Times New Roman"/>
                        </a:rPr>
                        <a:t>—</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Calibri"/>
                          <a:cs typeface="Times New Roman"/>
                        </a:rPr>
                        <a:t>-</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94820">
                <a:tc>
                  <a:txBody>
                    <a:bodyPr/>
                    <a:lstStyle/>
                    <a:p>
                      <a:pPr algn="just">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Times New Roman"/>
                        </a:rPr>
                        <a:t>(23.02.01) Организация перевозок и управление на транспорте (по видам) (на базе 11 класса)</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smtClean="0">
                          <a:solidFill>
                            <a:schemeClr val="tx1">
                              <a:lumMod val="95000"/>
                              <a:lumOff val="5000"/>
                            </a:schemeClr>
                          </a:solidFill>
                          <a:effectLst/>
                          <a:latin typeface="Times New Roman"/>
                          <a:ea typeface="Calibri"/>
                          <a:cs typeface="Times New Roman"/>
                        </a:rPr>
                        <a:t>15</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solidFill>
                            <a:schemeClr val="tx1">
                              <a:lumMod val="95000"/>
                              <a:lumOff val="5000"/>
                            </a:schemeClr>
                          </a:solidFill>
                          <a:effectLst/>
                          <a:latin typeface="Times New Roman"/>
                          <a:ea typeface="Times New Roman"/>
                          <a:cs typeface="Times New Roman"/>
                        </a:rPr>
                        <a:t>—</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750"/>
                        </a:spcBef>
                        <a:spcAft>
                          <a:spcPts val="750"/>
                        </a:spcAft>
                      </a:pPr>
                      <a:r>
                        <a:rPr lang="ru-RU" sz="1400" b="1" dirty="0">
                          <a:solidFill>
                            <a:schemeClr val="tx1">
                              <a:lumMod val="95000"/>
                              <a:lumOff val="5000"/>
                            </a:schemeClr>
                          </a:solidFill>
                          <a:effectLst/>
                          <a:latin typeface="Times New Roman"/>
                          <a:ea typeface="Times New Roman"/>
                          <a:cs typeface="Times New Roman"/>
                        </a:rPr>
                        <a:t>10</a:t>
                      </a:r>
                      <a:endParaRPr lang="ru-RU" sz="1400" b="1" dirty="0">
                        <a:solidFill>
                          <a:schemeClr val="tx1">
                            <a:lumMod val="95000"/>
                            <a:lumOff val="5000"/>
                          </a:schemeClr>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994528"/>
            <a:ext cx="4176464" cy="276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163" y="3994527"/>
            <a:ext cx="4105333" cy="276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1222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39428"/>
            <a:ext cx="9144000" cy="6313908"/>
          </a:xfrm>
          <a:prstGeom prst="rect">
            <a:avLst/>
          </a:prstGeom>
        </p:spPr>
        <p:txBody>
          <a:bodyPr wrap="square">
            <a:spAutoFit/>
          </a:bodyPr>
          <a:lstStyle/>
          <a:p>
            <a:pPr>
              <a:lnSpc>
                <a:spcPct val="107000"/>
              </a:lnSpc>
              <a:spcBef>
                <a:spcPts val="750"/>
              </a:spcBef>
              <a:spcAft>
                <a:spcPts val="750"/>
              </a:spcAft>
            </a:pPr>
            <a:r>
              <a:rPr lang="ru-RU" sz="2000" b="1" dirty="0" smtClean="0">
                <a:solidFill>
                  <a:srgbClr val="191919"/>
                </a:solidFill>
                <a:effectLst/>
                <a:latin typeface="Times New Roman"/>
                <a:ea typeface="Times New Roman"/>
                <a:cs typeface="Times New Roman"/>
              </a:rPr>
              <a:t>Прием заявлений (на базе основного общего и среднего общего образования):</a:t>
            </a:r>
            <a:endParaRPr lang="ru-RU" sz="1600" dirty="0">
              <a:ea typeface="Calibri"/>
              <a:cs typeface="Times New Roman"/>
            </a:endParaRPr>
          </a:p>
          <a:p>
            <a:pPr>
              <a:lnSpc>
                <a:spcPct val="107000"/>
              </a:lnSpc>
              <a:spcBef>
                <a:spcPts val="750"/>
              </a:spcBef>
              <a:spcAft>
                <a:spcPts val="750"/>
              </a:spcAft>
            </a:pPr>
            <a:r>
              <a:rPr lang="ru-RU" sz="2000" dirty="0" smtClean="0">
                <a:solidFill>
                  <a:srgbClr val="191919"/>
                </a:solidFill>
                <a:effectLst/>
                <a:latin typeface="Times New Roman"/>
                <a:ea typeface="Times New Roman"/>
                <a:cs typeface="Times New Roman"/>
              </a:rPr>
              <a:t>— на очную форму бюджетной основы обучения до 15 августа;</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 на заочную форму бюджетной основы обучения до 25 августа;</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 на очную форму обучения по договорам об оказании платных услуг до 25 августа;</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 на заочную форму обучения по договорам об оказании платных услуг до 15 сентября.</a:t>
            </a:r>
            <a:endParaRPr lang="ru-RU" sz="1600" dirty="0">
              <a:ea typeface="Calibri"/>
              <a:cs typeface="Times New Roman"/>
            </a:endParaRPr>
          </a:p>
          <a:p>
            <a:pPr>
              <a:lnSpc>
                <a:spcPct val="107000"/>
              </a:lnSpc>
              <a:spcBef>
                <a:spcPts val="750"/>
              </a:spcBef>
              <a:spcAft>
                <a:spcPts val="750"/>
              </a:spcAft>
            </a:pPr>
            <a:r>
              <a:rPr lang="ru-RU" sz="2000" b="1" dirty="0" smtClean="0">
                <a:solidFill>
                  <a:srgbClr val="191919"/>
                </a:solidFill>
                <a:effectLst/>
                <a:latin typeface="Times New Roman"/>
                <a:ea typeface="Times New Roman"/>
                <a:cs typeface="Times New Roman"/>
              </a:rPr>
              <a:t> Оригиналы документа об образовании предоставляются:</a:t>
            </a:r>
            <a:endParaRPr lang="ru-RU" sz="1600" dirty="0">
              <a:ea typeface="Calibri"/>
              <a:cs typeface="Times New Roman"/>
            </a:endParaRPr>
          </a:p>
          <a:p>
            <a:pPr lvl="0">
              <a:lnSpc>
                <a:spcPct val="107000"/>
              </a:lnSpc>
              <a:spcBef>
                <a:spcPts val="750"/>
              </a:spcBef>
              <a:spcAft>
                <a:spcPts val="750"/>
              </a:spcAft>
            </a:pPr>
            <a:r>
              <a:rPr lang="ru-RU" sz="2000" dirty="0" smtClean="0">
                <a:solidFill>
                  <a:srgbClr val="191919"/>
                </a:solidFill>
                <a:effectLst/>
                <a:latin typeface="Times New Roman"/>
                <a:ea typeface="Times New Roman"/>
                <a:cs typeface="Times New Roman"/>
              </a:rPr>
              <a:t>— на очную форму обучения не позднее 15 августа,</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 на заочную форму обучения не позднее 25 августа;</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 на очную форму обучения по договорам об оказании платных услуг до 25 августа;</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 на заочную форму обучения по договорам об оказании платных услуг до 15 сентября. </a:t>
            </a:r>
          </a:p>
          <a:p>
            <a:pPr lvl="0">
              <a:lnSpc>
                <a:spcPct val="107000"/>
              </a:lnSpc>
              <a:spcBef>
                <a:spcPts val="750"/>
              </a:spcBef>
              <a:spcAft>
                <a:spcPts val="750"/>
              </a:spcAft>
            </a:pPr>
            <a:r>
              <a:rPr lang="ru-RU" sz="2400" b="1" dirty="0" smtClean="0">
                <a:solidFill>
                  <a:srgbClr val="191919"/>
                </a:solidFill>
                <a:latin typeface="Times New Roman"/>
                <a:ea typeface="Times New Roman"/>
                <a:cs typeface="Times New Roman"/>
              </a:rPr>
              <a:t>Личные </a:t>
            </a:r>
            <a:r>
              <a:rPr lang="ru-RU" sz="2400" b="1" dirty="0">
                <a:solidFill>
                  <a:srgbClr val="191919"/>
                </a:solidFill>
                <a:latin typeface="Times New Roman"/>
                <a:ea typeface="Times New Roman"/>
                <a:cs typeface="Times New Roman"/>
              </a:rPr>
              <a:t>дела без оригинала документа об образовании в конкурсе на зачисление не рассматриваются</a:t>
            </a:r>
            <a:r>
              <a:rPr lang="ru-RU" sz="2400" b="1" dirty="0" smtClean="0">
                <a:solidFill>
                  <a:srgbClr val="191919"/>
                </a:solidFill>
                <a:latin typeface="Times New Roman"/>
                <a:ea typeface="Times New Roman"/>
                <a:cs typeface="Times New Roman"/>
              </a:rPr>
              <a:t>.</a:t>
            </a:r>
            <a:endParaRPr lang="ru-RU" dirty="0">
              <a:ea typeface="Calibri"/>
              <a:cs typeface="Times New Roman"/>
            </a:endParaRPr>
          </a:p>
        </p:txBody>
      </p:sp>
    </p:spTree>
    <p:extLst>
      <p:ext uri="{BB962C8B-B14F-4D97-AF65-F5344CB8AC3E}">
        <p14:creationId xmlns:p14="http://schemas.microsoft.com/office/powerpoint/2010/main" val="331024346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66" y="116632"/>
            <a:ext cx="9144000" cy="6290055"/>
          </a:xfrm>
          <a:prstGeom prst="rect">
            <a:avLst/>
          </a:prstGeom>
        </p:spPr>
        <p:txBody>
          <a:bodyPr wrap="square">
            <a:spAutoFit/>
          </a:bodyPr>
          <a:lstStyle/>
          <a:p>
            <a:pPr algn="ctr">
              <a:lnSpc>
                <a:spcPct val="107000"/>
              </a:lnSpc>
              <a:spcBef>
                <a:spcPts val="750"/>
              </a:spcBef>
              <a:spcAft>
                <a:spcPts val="750"/>
              </a:spcAft>
            </a:pPr>
            <a:r>
              <a:rPr lang="ru-RU" sz="2000" b="1" dirty="0" smtClean="0">
                <a:solidFill>
                  <a:srgbClr val="191919"/>
                </a:solidFill>
                <a:effectLst/>
                <a:latin typeface="Times New Roman"/>
                <a:ea typeface="Times New Roman"/>
                <a:cs typeface="Times New Roman"/>
              </a:rPr>
              <a:t>Документы, предоставляемые в приемную комиссию:</a:t>
            </a:r>
            <a:endParaRPr lang="ru-RU" sz="1600" dirty="0">
              <a:ea typeface="Calibri"/>
              <a:cs typeface="Times New Roman"/>
            </a:endParaRPr>
          </a:p>
          <a:p>
            <a:pPr>
              <a:lnSpc>
                <a:spcPct val="107000"/>
              </a:lnSpc>
              <a:spcBef>
                <a:spcPts val="750"/>
              </a:spcBef>
              <a:spcAft>
                <a:spcPts val="750"/>
              </a:spcAft>
            </a:pPr>
            <a:r>
              <a:rPr lang="ru-RU" sz="2000" dirty="0" smtClean="0">
                <a:solidFill>
                  <a:srgbClr val="191919"/>
                </a:solidFill>
                <a:effectLst/>
                <a:latin typeface="Times New Roman"/>
                <a:ea typeface="Times New Roman"/>
                <a:cs typeface="Times New Roman"/>
              </a:rPr>
              <a:t>1. Паспорт (оригинал и ксерокопия);</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2. Документ об образовании (оригинал и ксерокопия);</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3. Документы, подтверждающие результаты индивидуальных достижений (по желанию);</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4. Оригинал или ксерокопия договора о целевом обучении;</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5. Четыре фотографии (3 х 4 см);</a:t>
            </a:r>
            <a:br>
              <a:rPr lang="ru-RU" sz="2000" dirty="0" smtClean="0">
                <a:solidFill>
                  <a:srgbClr val="191919"/>
                </a:solidFill>
                <a:effectLst/>
                <a:latin typeface="Times New Roman"/>
                <a:ea typeface="Times New Roman"/>
                <a:cs typeface="Times New Roman"/>
              </a:rPr>
            </a:br>
            <a:r>
              <a:rPr lang="ru-RU" sz="2000" dirty="0" smtClean="0">
                <a:solidFill>
                  <a:srgbClr val="191919"/>
                </a:solidFill>
                <a:effectLst/>
                <a:latin typeface="Times New Roman"/>
                <a:ea typeface="Times New Roman"/>
                <a:cs typeface="Times New Roman"/>
              </a:rPr>
              <a:t>6. Медицинская справка о состоянии здоровья (086у, 026у, АКУ-22).</a:t>
            </a:r>
            <a:endParaRPr lang="ru-RU" sz="1600" dirty="0">
              <a:ea typeface="Calibri"/>
              <a:cs typeface="Times New Roman"/>
            </a:endParaRPr>
          </a:p>
          <a:p>
            <a:pPr>
              <a:lnSpc>
                <a:spcPct val="107000"/>
              </a:lnSpc>
              <a:spcBef>
                <a:spcPts val="750"/>
              </a:spcBef>
              <a:spcAft>
                <a:spcPts val="750"/>
              </a:spcAft>
            </a:pPr>
            <a:r>
              <a:rPr lang="ru-RU" sz="2000" u="sng" dirty="0" smtClean="0">
                <a:solidFill>
                  <a:srgbClr val="191919"/>
                </a:solidFill>
                <a:effectLst/>
                <a:latin typeface="Times New Roman"/>
                <a:ea typeface="Times New Roman"/>
                <a:cs typeface="Times New Roman"/>
              </a:rPr>
              <a:t>Свидетельство о рождении поступающего</a:t>
            </a:r>
            <a:r>
              <a:rPr lang="ru-RU" sz="2000" dirty="0" smtClean="0">
                <a:solidFill>
                  <a:srgbClr val="191919"/>
                </a:solidFill>
                <a:effectLst/>
                <a:latin typeface="Times New Roman"/>
                <a:ea typeface="Times New Roman"/>
                <a:cs typeface="Times New Roman"/>
              </a:rPr>
              <a:t> и </a:t>
            </a:r>
            <a:r>
              <a:rPr lang="ru-RU" sz="2000" u="sng" dirty="0" smtClean="0">
                <a:solidFill>
                  <a:srgbClr val="191919"/>
                </a:solidFill>
                <a:effectLst/>
                <a:latin typeface="Times New Roman"/>
                <a:ea typeface="Times New Roman"/>
                <a:cs typeface="Times New Roman"/>
              </a:rPr>
              <a:t>паспортные данные его законного представителя</a:t>
            </a:r>
            <a:r>
              <a:rPr lang="ru-RU" sz="2000" dirty="0" smtClean="0">
                <a:solidFill>
                  <a:srgbClr val="191919"/>
                </a:solidFill>
                <a:effectLst/>
                <a:latin typeface="Times New Roman"/>
                <a:ea typeface="Times New Roman"/>
                <a:cs typeface="Times New Roman"/>
              </a:rPr>
              <a:t> предъявляются лично. Подача документов осуществляется лично поступающим при наличии оригинала документа, удостоверяющего личность, и полного пакета документов. При личном представлении оригиналов документов поступающим допускается заверение их ксерокопии в приемной комиссии.</a:t>
            </a:r>
            <a:endParaRPr lang="ru-RU" sz="1600" dirty="0">
              <a:ea typeface="Calibri"/>
              <a:cs typeface="Times New Roman"/>
            </a:endParaRPr>
          </a:p>
          <a:p>
            <a:pPr>
              <a:lnSpc>
                <a:spcPct val="107000"/>
              </a:lnSpc>
              <a:spcBef>
                <a:spcPts val="750"/>
              </a:spcBef>
              <a:spcAft>
                <a:spcPts val="750"/>
              </a:spcAft>
            </a:pPr>
            <a:r>
              <a:rPr lang="ru-RU" sz="2000" dirty="0" smtClean="0">
                <a:solidFill>
                  <a:srgbClr val="191919"/>
                </a:solidFill>
                <a:effectLst/>
                <a:latin typeface="Times New Roman"/>
                <a:ea typeface="Times New Roman"/>
                <a:cs typeface="Times New Roman"/>
              </a:rPr>
              <a:t>Поступающий вправе подать заявление одновременно на три специальности, на различные формы получения образования, а также одновременно на бюджетные места и на места по договорам об оказании платных образовательных услуг.</a:t>
            </a:r>
            <a:endParaRPr lang="ru-RU" sz="1600" dirty="0">
              <a:ea typeface="Calibri"/>
              <a:cs typeface="Times New Roman"/>
            </a:endParaRPr>
          </a:p>
        </p:txBody>
      </p:sp>
    </p:spTree>
    <p:extLst>
      <p:ext uri="{BB962C8B-B14F-4D97-AF65-F5344CB8AC3E}">
        <p14:creationId xmlns:p14="http://schemas.microsoft.com/office/powerpoint/2010/main" val="26732196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658233"/>
          </a:xfrm>
          <a:prstGeom prst="rect">
            <a:avLst/>
          </a:prstGeom>
        </p:spPr>
        <p:txBody>
          <a:bodyPr wrap="square">
            <a:spAutoFit/>
          </a:bodyPr>
          <a:lstStyle/>
          <a:p>
            <a:pPr algn="just">
              <a:spcBef>
                <a:spcPts val="750"/>
              </a:spcBef>
              <a:spcAft>
                <a:spcPts val="750"/>
              </a:spcAft>
            </a:pPr>
            <a:r>
              <a:rPr lang="ru-RU" sz="2000" dirty="0" smtClean="0">
                <a:solidFill>
                  <a:srgbClr val="191919"/>
                </a:solidFill>
                <a:effectLst/>
                <a:latin typeface="Times New Roman"/>
                <a:ea typeface="Times New Roman"/>
                <a:cs typeface="Times New Roman"/>
              </a:rPr>
              <a:t>В качестве вступительных испытаний засчитывается средний балл дисциплин, представленный в документе об образовании (или документе об образовании и о квалификации).</a:t>
            </a:r>
            <a:endParaRPr lang="ru-RU" sz="1600" dirty="0">
              <a:ea typeface="Calibri"/>
              <a:cs typeface="Times New Roman"/>
            </a:endParaRPr>
          </a:p>
          <a:p>
            <a:pPr algn="just">
              <a:spcBef>
                <a:spcPts val="750"/>
              </a:spcBef>
              <a:spcAft>
                <a:spcPts val="750"/>
              </a:spcAft>
            </a:pPr>
            <a:r>
              <a:rPr lang="ru-RU" sz="2000" dirty="0" smtClean="0">
                <a:solidFill>
                  <a:srgbClr val="191919"/>
                </a:solidFill>
                <a:effectLst/>
                <a:latin typeface="Times New Roman"/>
                <a:ea typeface="Times New Roman"/>
                <a:cs typeface="Times New Roman"/>
              </a:rPr>
              <a:t>В случае, если численность поступающих превышает количество мест, финансовое обеспечение которых осуществляется за счет бюджетных ассигнований федерального бюджета, бюджетов субъектов Российской Федерации, местных бюджетов, филиал осуществляет прием на обучение по образовательным программам СПО на основе результатов освоения поступающими образовательной программы основного общего или среднего общего образования, указанных в представленных поступающими документах об образовании и (или) документах об образовании и о квалификации, а также наличие договора о целевом обучении и документов, подтверждающих индивидуальные достижения поступающего.</a:t>
            </a:r>
            <a:endParaRPr lang="ru-RU" sz="1600" dirty="0">
              <a:ea typeface="Calibri"/>
              <a:cs typeface="Times New Roman"/>
            </a:endParaRPr>
          </a:p>
          <a:p>
            <a:pPr algn="just">
              <a:spcBef>
                <a:spcPts val="750"/>
              </a:spcBef>
              <a:spcAft>
                <a:spcPts val="750"/>
              </a:spcAft>
            </a:pPr>
            <a:r>
              <a:rPr lang="ru-RU" sz="2000" dirty="0" smtClean="0">
                <a:solidFill>
                  <a:srgbClr val="191919"/>
                </a:solidFill>
                <a:effectLst/>
                <a:latin typeface="Times New Roman"/>
                <a:ea typeface="Times New Roman"/>
                <a:cs typeface="Times New Roman"/>
              </a:rPr>
              <a:t>На обучение по специальности зачисляются лица, имеющие более высокий средний балл дисциплин в представленных документах об образовании и (или) документа об образовании и о квалификации и рекомендованных приемной комиссией к зачислению на обучение. При равенстве среднего балла дисциплин, к зачислению рекомендуются абитуриенты, имеющие в аттестатах наивысшую оценку по алгебре, при равенстве этих показателей по физике, далее геометрия, информатика.</a:t>
            </a:r>
            <a:endParaRPr lang="ru-RU" sz="1600" dirty="0">
              <a:ea typeface="Calibri"/>
              <a:cs typeface="Times New Roman"/>
            </a:endParaRPr>
          </a:p>
        </p:txBody>
      </p:sp>
    </p:spTree>
    <p:extLst>
      <p:ext uri="{BB962C8B-B14F-4D97-AF65-F5344CB8AC3E}">
        <p14:creationId xmlns:p14="http://schemas.microsoft.com/office/powerpoint/2010/main" val="267774816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37" y="0"/>
            <a:ext cx="9167837" cy="6964984"/>
          </a:xfrm>
          <a:prstGeom prst="rect">
            <a:avLst/>
          </a:prstGeom>
        </p:spPr>
        <p:txBody>
          <a:bodyPr wrap="square">
            <a:spAutoFit/>
          </a:bodyPr>
          <a:lstStyle/>
          <a:p>
            <a:pPr>
              <a:lnSpc>
                <a:spcPct val="107000"/>
              </a:lnSpc>
              <a:spcBef>
                <a:spcPts val="750"/>
              </a:spcBef>
              <a:spcAft>
                <a:spcPts val="750"/>
              </a:spcAft>
            </a:pPr>
            <a:r>
              <a:rPr lang="ru-RU" sz="2000" b="1" dirty="0" smtClean="0">
                <a:solidFill>
                  <a:srgbClr val="191919"/>
                </a:solidFill>
                <a:effectLst/>
                <a:latin typeface="Times New Roman"/>
                <a:ea typeface="Times New Roman"/>
                <a:cs typeface="Times New Roman"/>
              </a:rPr>
              <a:t>При рассмотрении приемной подкомиссией документов, подтверждающих индивидуальные достижения поступающегося, договора о целевом обучении учитываются представленные результаты в следующей последовательности:</a:t>
            </a:r>
            <a:endParaRPr lang="ru-RU" sz="1600" b="1" dirty="0">
              <a:ea typeface="Calibri"/>
              <a:cs typeface="Times New Roman"/>
            </a:endParaRPr>
          </a:p>
          <a:p>
            <a:pPr marL="342900" lvl="0" indent="-342900">
              <a:lnSpc>
                <a:spcPct val="107000"/>
              </a:lnSpc>
              <a:spcBef>
                <a:spcPts val="750"/>
              </a:spcBef>
              <a:spcAft>
                <a:spcPts val="750"/>
              </a:spcAft>
              <a:buSzPts val="1000"/>
              <a:buFont typeface="Symbol"/>
              <a:buChar char=""/>
              <a:tabLst>
                <a:tab pos="457200" algn="l"/>
              </a:tabLst>
            </a:pPr>
            <a:r>
              <a:rPr lang="ru-RU" sz="2000" dirty="0" smtClean="0">
                <a:solidFill>
                  <a:srgbClr val="191919"/>
                </a:solidFill>
                <a:effectLst/>
                <a:latin typeface="Times New Roman"/>
                <a:ea typeface="Times New Roman"/>
                <a:cs typeface="Times New Roman"/>
              </a:rPr>
              <a:t>наличие договора о целевом обучении;</a:t>
            </a:r>
            <a:endParaRPr lang="ru-RU" sz="1600" dirty="0">
              <a:ea typeface="Calibri"/>
              <a:cs typeface="Times New Roman"/>
            </a:endParaRPr>
          </a:p>
          <a:p>
            <a:pPr marL="342900" lvl="0" indent="-342900">
              <a:lnSpc>
                <a:spcPct val="107000"/>
              </a:lnSpc>
              <a:spcBef>
                <a:spcPts val="750"/>
              </a:spcBef>
              <a:spcAft>
                <a:spcPts val="750"/>
              </a:spcAft>
              <a:buSzPts val="1000"/>
              <a:buFont typeface="Symbol"/>
              <a:buChar char=""/>
              <a:tabLst>
                <a:tab pos="457200" algn="l"/>
              </a:tabLst>
            </a:pPr>
            <a:r>
              <a:rPr lang="ru-RU" sz="2000" dirty="0" smtClean="0">
                <a:solidFill>
                  <a:srgbClr val="191919"/>
                </a:solidFill>
                <a:effectLst/>
                <a:latin typeface="Times New Roman"/>
                <a:ea typeface="Times New Roman"/>
                <a:cs typeface="Times New Roman"/>
              </a:rPr>
              <a:t>наличие у поступающего статуса победителя и призера чемпионата профессионального мастерства, проводимого союзом «</a:t>
            </a:r>
            <a:r>
              <a:rPr lang="ru-RU" sz="2000" dirty="0" err="1" smtClean="0">
                <a:solidFill>
                  <a:srgbClr val="191919"/>
                </a:solidFill>
                <a:effectLst/>
                <a:latin typeface="Times New Roman"/>
                <a:ea typeface="Times New Roman"/>
                <a:cs typeface="Times New Roman"/>
              </a:rPr>
              <a:t>Агенство</a:t>
            </a:r>
            <a:r>
              <a:rPr lang="ru-RU" sz="2000" dirty="0" smtClean="0">
                <a:solidFill>
                  <a:srgbClr val="191919"/>
                </a:solidFill>
                <a:effectLst/>
                <a:latin typeface="Times New Roman"/>
                <a:ea typeface="Times New Roman"/>
                <a:cs typeface="Times New Roman"/>
              </a:rPr>
              <a:t> развития профессиональных сообществ и рабочих кадров «Молодые профессионалы (</a:t>
            </a:r>
            <a:r>
              <a:rPr lang="ru-RU" sz="2000" dirty="0" err="1" smtClean="0">
                <a:solidFill>
                  <a:srgbClr val="191919"/>
                </a:solidFill>
                <a:effectLst/>
                <a:latin typeface="Times New Roman"/>
                <a:ea typeface="Times New Roman"/>
                <a:cs typeface="Times New Roman"/>
              </a:rPr>
              <a:t>Ворлдскиллс</a:t>
            </a:r>
            <a:r>
              <a:rPr lang="ru-RU" sz="2000" dirty="0" smtClean="0">
                <a:solidFill>
                  <a:srgbClr val="191919"/>
                </a:solidFill>
                <a:effectLst/>
                <a:latin typeface="Times New Roman"/>
                <a:ea typeface="Times New Roman"/>
                <a:cs typeface="Times New Roman"/>
              </a:rPr>
              <a:t> России)» либо международной организацией «</a:t>
            </a:r>
            <a:r>
              <a:rPr lang="ru-RU" sz="2000" dirty="0" err="1" smtClean="0">
                <a:solidFill>
                  <a:srgbClr val="191919"/>
                </a:solidFill>
                <a:effectLst/>
                <a:latin typeface="Times New Roman"/>
                <a:ea typeface="Times New Roman"/>
                <a:cs typeface="Times New Roman"/>
              </a:rPr>
              <a:t>WorldSkills</a:t>
            </a:r>
            <a:r>
              <a:rPr lang="ru-RU" sz="2000" dirty="0" smtClean="0">
                <a:solidFill>
                  <a:srgbClr val="191919"/>
                </a:solidFill>
                <a:effectLst/>
                <a:latin typeface="Times New Roman"/>
                <a:ea typeface="Times New Roman"/>
                <a:cs typeface="Times New Roman"/>
              </a:rPr>
              <a:t> </a:t>
            </a:r>
            <a:r>
              <a:rPr lang="ru-RU" sz="2000" dirty="0" err="1" smtClean="0">
                <a:solidFill>
                  <a:srgbClr val="191919"/>
                </a:solidFill>
                <a:effectLst/>
                <a:latin typeface="Times New Roman"/>
                <a:ea typeface="Times New Roman"/>
                <a:cs typeface="Times New Roman"/>
              </a:rPr>
              <a:t>International</a:t>
            </a:r>
            <a:r>
              <a:rPr lang="ru-RU" sz="2000" dirty="0" smtClean="0">
                <a:solidFill>
                  <a:srgbClr val="191919"/>
                </a:solidFill>
                <a:effectLst/>
                <a:latin typeface="Times New Roman"/>
                <a:ea typeface="Times New Roman"/>
                <a:cs typeface="Times New Roman"/>
              </a:rPr>
              <a:t>»;</a:t>
            </a:r>
            <a:endParaRPr lang="ru-RU" sz="1600" dirty="0">
              <a:ea typeface="Calibri"/>
              <a:cs typeface="Times New Roman"/>
            </a:endParaRPr>
          </a:p>
          <a:p>
            <a:pPr marL="342900" lvl="0" indent="-342900">
              <a:lnSpc>
                <a:spcPct val="107000"/>
              </a:lnSpc>
              <a:spcBef>
                <a:spcPts val="750"/>
              </a:spcBef>
              <a:spcAft>
                <a:spcPts val="750"/>
              </a:spcAft>
              <a:buSzPts val="1000"/>
              <a:buFont typeface="Symbol"/>
              <a:buChar char=""/>
              <a:tabLst>
                <a:tab pos="457200" algn="l"/>
              </a:tabLst>
            </a:pPr>
            <a:r>
              <a:rPr lang="ru-RU" sz="2000" dirty="0" smtClean="0">
                <a:solidFill>
                  <a:srgbClr val="191919"/>
                </a:solidFill>
                <a:effectLst/>
                <a:latin typeface="Times New Roman"/>
                <a:ea typeface="Times New Roman"/>
                <a:cs typeface="Times New Roman"/>
              </a:rPr>
              <a:t>наличие статуса победителя и призера в олимпиадах и иных интеллектуальных и (или) творческих конкурсах, мероприятиях, направленных на развитие интеллектуальных и творческих способностей, способностей к занятиям физической культурой и спортом, интереса к научной (научно-исследовательской), инженерно-технической, изобретательской, творческой, физкультурно-спортивной деятельности, а также на пропаганду научных знаний, творческих и спортивных достижений в соответствии с Постановлением Правительства Российской Федерации от 17.11.2015 №1339 «Об утверждении Правил выявления детей, проявивших выдающиеся способности, сопровождения и мониторинга их дальнейшего развития»;</a:t>
            </a:r>
            <a:endParaRPr lang="ru-RU" sz="1600" dirty="0">
              <a:ea typeface="Calibri"/>
              <a:cs typeface="Times New Roman"/>
            </a:endParaRPr>
          </a:p>
        </p:txBody>
      </p:sp>
    </p:spTree>
    <p:extLst>
      <p:ext uri="{BB962C8B-B14F-4D97-AF65-F5344CB8AC3E}">
        <p14:creationId xmlns:p14="http://schemas.microsoft.com/office/powerpoint/2010/main" val="258781787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095303"/>
            <a:ext cx="9144000" cy="3762697"/>
          </a:xfrm>
          <a:prstGeom prst="rect">
            <a:avLst/>
          </a:prstGeom>
        </p:spPr>
        <p:txBody>
          <a:bodyPr wrap="square">
            <a:spAutoFit/>
          </a:bodyPr>
          <a:lstStyle/>
          <a:p>
            <a:pPr marL="342900" lvl="0" indent="-342900" algn="just">
              <a:lnSpc>
                <a:spcPct val="107000"/>
              </a:lnSpc>
              <a:spcBef>
                <a:spcPts val="750"/>
              </a:spcBef>
              <a:spcAft>
                <a:spcPts val="750"/>
              </a:spcAft>
              <a:buSzPts val="1000"/>
              <a:buFont typeface="Symbol"/>
              <a:buChar char=""/>
              <a:tabLst>
                <a:tab pos="457200" algn="l"/>
              </a:tabLst>
            </a:pPr>
            <a:r>
              <a:rPr lang="ru-RU" dirty="0" smtClean="0">
                <a:solidFill>
                  <a:srgbClr val="191919"/>
                </a:solidFill>
                <a:effectLst/>
                <a:latin typeface="Times New Roman"/>
                <a:ea typeface="Times New Roman"/>
                <a:cs typeface="Times New Roman"/>
              </a:rPr>
              <a:t>наличие у поступающего статуса победителя и призера чемпионата по профессиональному мастерству среди инвалидов и лиц с ограниченными возможностями здоровья «</a:t>
            </a:r>
            <a:r>
              <a:rPr lang="ru-RU" dirty="0" err="1" smtClean="0">
                <a:solidFill>
                  <a:srgbClr val="191919"/>
                </a:solidFill>
                <a:effectLst/>
                <a:latin typeface="Times New Roman"/>
                <a:ea typeface="Times New Roman"/>
                <a:cs typeface="Times New Roman"/>
              </a:rPr>
              <a:t>Абилимпикс</a:t>
            </a:r>
            <a:r>
              <a:rPr lang="ru-RU" dirty="0" smtClean="0">
                <a:solidFill>
                  <a:srgbClr val="191919"/>
                </a:solidFill>
                <a:effectLst/>
                <a:latin typeface="Times New Roman"/>
                <a:ea typeface="Times New Roman"/>
                <a:cs typeface="Times New Roman"/>
              </a:rPr>
              <a:t>».</a:t>
            </a:r>
            <a:endParaRPr lang="ru-RU" sz="1400" dirty="0">
              <a:ea typeface="Calibri"/>
              <a:cs typeface="Times New Roman"/>
            </a:endParaRPr>
          </a:p>
          <a:p>
            <a:pPr marL="342900" lvl="0" indent="-342900" algn="just">
              <a:lnSpc>
                <a:spcPct val="107000"/>
              </a:lnSpc>
              <a:spcBef>
                <a:spcPts val="750"/>
              </a:spcBef>
              <a:spcAft>
                <a:spcPts val="750"/>
              </a:spcAft>
              <a:buSzPts val="1000"/>
              <a:buFont typeface="Symbol"/>
              <a:buChar char=""/>
              <a:tabLst>
                <a:tab pos="457200" algn="l"/>
              </a:tabLst>
            </a:pPr>
            <a:r>
              <a:rPr lang="ru-RU" dirty="0" smtClean="0">
                <a:solidFill>
                  <a:srgbClr val="191919"/>
                </a:solidFill>
                <a:effectLst/>
                <a:latin typeface="Times New Roman"/>
                <a:ea typeface="Times New Roman"/>
                <a:cs typeface="Times New Roman"/>
              </a:rPr>
              <a:t>наличие у поступающего статуса чемпиона или призера Олимпийских игр, </a:t>
            </a:r>
            <a:r>
              <a:rPr lang="ru-RU" dirty="0" err="1" smtClean="0">
                <a:solidFill>
                  <a:srgbClr val="191919"/>
                </a:solidFill>
                <a:effectLst/>
                <a:latin typeface="Times New Roman"/>
                <a:ea typeface="Times New Roman"/>
                <a:cs typeface="Times New Roman"/>
              </a:rPr>
              <a:t>Паралимпийских</a:t>
            </a:r>
            <a:r>
              <a:rPr lang="ru-RU" dirty="0" smtClean="0">
                <a:solidFill>
                  <a:srgbClr val="191919"/>
                </a:solidFill>
                <a:effectLst/>
                <a:latin typeface="Times New Roman"/>
                <a:ea typeface="Times New Roman"/>
                <a:cs typeface="Times New Roman"/>
              </a:rPr>
              <a:t> игр и </a:t>
            </a:r>
            <a:r>
              <a:rPr lang="ru-RU" dirty="0" err="1" smtClean="0">
                <a:solidFill>
                  <a:srgbClr val="191919"/>
                </a:solidFill>
                <a:effectLst/>
                <a:latin typeface="Times New Roman"/>
                <a:ea typeface="Times New Roman"/>
                <a:cs typeface="Times New Roman"/>
              </a:rPr>
              <a:t>Сурдлимпийских</a:t>
            </a:r>
            <a:r>
              <a:rPr lang="ru-RU" dirty="0" smtClean="0">
                <a:solidFill>
                  <a:srgbClr val="191919"/>
                </a:solidFill>
                <a:effectLst/>
                <a:latin typeface="Times New Roman"/>
                <a:ea typeface="Times New Roman"/>
                <a:cs typeface="Times New Roman"/>
              </a:rPr>
              <a:t> игр, чемпиона мира, чемпиона Европы, лица, занявшего первое место на первенстве мира, первенстве Европы по видам спорта, включенным в программы Олимпийских игр, </a:t>
            </a:r>
            <a:r>
              <a:rPr lang="ru-RU" dirty="0" err="1" smtClean="0">
                <a:solidFill>
                  <a:srgbClr val="191919"/>
                </a:solidFill>
                <a:effectLst/>
                <a:latin typeface="Times New Roman"/>
                <a:ea typeface="Times New Roman"/>
                <a:cs typeface="Times New Roman"/>
              </a:rPr>
              <a:t>Паралимпийских</a:t>
            </a:r>
            <a:r>
              <a:rPr lang="ru-RU" dirty="0" smtClean="0">
                <a:solidFill>
                  <a:srgbClr val="191919"/>
                </a:solidFill>
                <a:effectLst/>
                <a:latin typeface="Times New Roman"/>
                <a:ea typeface="Times New Roman"/>
                <a:cs typeface="Times New Roman"/>
              </a:rPr>
              <a:t> игр и </a:t>
            </a:r>
            <a:r>
              <a:rPr lang="ru-RU" dirty="0" err="1" smtClean="0">
                <a:solidFill>
                  <a:srgbClr val="191919"/>
                </a:solidFill>
                <a:effectLst/>
                <a:latin typeface="Times New Roman"/>
                <a:ea typeface="Times New Roman"/>
                <a:cs typeface="Times New Roman"/>
              </a:rPr>
              <a:t>Сурдлимпийских</a:t>
            </a:r>
            <a:r>
              <a:rPr lang="ru-RU" dirty="0" smtClean="0">
                <a:solidFill>
                  <a:srgbClr val="191919"/>
                </a:solidFill>
                <a:effectLst/>
                <a:latin typeface="Times New Roman"/>
                <a:ea typeface="Times New Roman"/>
                <a:cs typeface="Times New Roman"/>
              </a:rPr>
              <a:t> игр;</a:t>
            </a:r>
            <a:endParaRPr lang="ru-RU" sz="1400" dirty="0">
              <a:ea typeface="Calibri"/>
              <a:cs typeface="Times New Roman"/>
            </a:endParaRPr>
          </a:p>
          <a:p>
            <a:pPr marL="342900" lvl="0" indent="-342900" algn="just">
              <a:lnSpc>
                <a:spcPct val="107000"/>
              </a:lnSpc>
              <a:spcBef>
                <a:spcPts val="750"/>
              </a:spcBef>
              <a:spcAft>
                <a:spcPts val="750"/>
              </a:spcAft>
              <a:buSzPts val="1000"/>
              <a:buFont typeface="Symbol"/>
              <a:buChar char=""/>
              <a:tabLst>
                <a:tab pos="457200" algn="l"/>
              </a:tabLst>
            </a:pPr>
            <a:r>
              <a:rPr lang="ru-RU" dirty="0" smtClean="0">
                <a:solidFill>
                  <a:srgbClr val="191919"/>
                </a:solidFill>
                <a:effectLst/>
                <a:latin typeface="Times New Roman"/>
                <a:ea typeface="Times New Roman"/>
                <a:cs typeface="Times New Roman"/>
              </a:rPr>
              <a:t>наличие у поступающего статуса чемпиона мира, чемпиона Европы, лица занявшего первое место на первенстве мира, первенстве Европы по видам спорта, не включенным в программы Олимпийских игр, </a:t>
            </a:r>
            <a:r>
              <a:rPr lang="ru-RU" dirty="0" err="1" smtClean="0">
                <a:solidFill>
                  <a:srgbClr val="191919"/>
                </a:solidFill>
                <a:effectLst/>
                <a:latin typeface="Times New Roman"/>
                <a:ea typeface="Times New Roman"/>
                <a:cs typeface="Times New Roman"/>
              </a:rPr>
              <a:t>Паралимпийских</a:t>
            </a:r>
            <a:r>
              <a:rPr lang="ru-RU" dirty="0" smtClean="0">
                <a:solidFill>
                  <a:srgbClr val="191919"/>
                </a:solidFill>
                <a:effectLst/>
                <a:latin typeface="Times New Roman"/>
                <a:ea typeface="Times New Roman"/>
                <a:cs typeface="Times New Roman"/>
              </a:rPr>
              <a:t> игр и </a:t>
            </a:r>
            <a:r>
              <a:rPr lang="ru-RU" dirty="0" err="1" smtClean="0">
                <a:solidFill>
                  <a:srgbClr val="191919"/>
                </a:solidFill>
                <a:effectLst/>
                <a:latin typeface="Times New Roman"/>
                <a:ea typeface="Times New Roman"/>
                <a:cs typeface="Times New Roman"/>
              </a:rPr>
              <a:t>Сурдлимпийских</a:t>
            </a:r>
            <a:r>
              <a:rPr lang="ru-RU" dirty="0" smtClean="0">
                <a:solidFill>
                  <a:srgbClr val="191919"/>
                </a:solidFill>
                <a:effectLst/>
                <a:latin typeface="Times New Roman"/>
                <a:ea typeface="Times New Roman"/>
                <a:cs typeface="Times New Roman"/>
              </a:rPr>
              <a:t> игр.</a:t>
            </a:r>
            <a:endParaRPr lang="ru-RU" sz="1400" dirty="0">
              <a:ea typeface="Calibri"/>
              <a:cs typeface="Times New Roman"/>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008" y="40079"/>
            <a:ext cx="4427984" cy="29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09298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TotalTime>
  <Words>612</Words>
  <Application>Microsoft Office PowerPoint</Application>
  <PresentationFormat>Экран (4:3)</PresentationFormat>
  <Paragraphs>83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ФЕДЕРАЛЬНОЕ АГЕНТСТВО ЖЕЛЕЗНОДОРОЖНОГО ТРАНСПОРТА Федеральное государственное бюджетное образовательное учреждение высшего образования «Петербургский государственный университет путей сообщения Императора Александра I» (ФГБОУ ВО ПГУПС)   Калужский филиал ПГУПС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АГЕНТСТВО ЖЕЛЕЗНОДОРОЖНОГО ТРАНСПОРТА Федеральное государственное бюджетное образовательное учреждение высшего образования «Петербургский государственный университет путей сообщения Императора Александра I» (ФГБОУ ВО ПГУПС)   Калужский филиал ПГУПС</dc:title>
  <dc:creator>а</dc:creator>
  <cp:lastModifiedBy>Ирина</cp:lastModifiedBy>
  <cp:revision>5</cp:revision>
  <dcterms:created xsi:type="dcterms:W3CDTF">2021-02-16T18:36:07Z</dcterms:created>
  <dcterms:modified xsi:type="dcterms:W3CDTF">2021-02-27T14:29:47Z</dcterms:modified>
</cp:coreProperties>
</file>